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2" r:id="rId3"/>
    <p:sldId id="263" r:id="rId4"/>
    <p:sldId id="271" r:id="rId5"/>
    <p:sldId id="272" r:id="rId6"/>
    <p:sldId id="273" r:id="rId7"/>
    <p:sldId id="275" r:id="rId8"/>
    <p:sldId id="274" r:id="rId9"/>
    <p:sldId id="277" r:id="rId10"/>
    <p:sldId id="278" r:id="rId11"/>
    <p:sldId id="279" r:id="rId12"/>
    <p:sldId id="280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77AAF"/>
    <a:srgbClr val="FEE1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g>
</file>

<file path=ppt/media/image11.jpg>
</file>

<file path=ppt/media/image12.jpeg>
</file>

<file path=ppt/media/image2.png>
</file>

<file path=ppt/media/image3.png>
</file>

<file path=ppt/media/image4.jpeg>
</file>

<file path=ppt/media/image5.png>
</file>

<file path=ppt/media/image6.sv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D46B9160-B0CF-F40A-8FDA-3A02D589D89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0" y="0"/>
            <a:ext cx="6858000" cy="6858000"/>
          </a:xfrm>
          <a:prstGeom prst="rect">
            <a:avLst/>
          </a:prstGeom>
        </p:spPr>
      </p:pic>
      <p:grpSp>
        <p:nvGrpSpPr>
          <p:cNvPr id="12" name="Agrupar 11">
            <a:extLst>
              <a:ext uri="{FF2B5EF4-FFF2-40B4-BE49-F238E27FC236}">
                <a16:creationId xmlns:a16="http://schemas.microsoft.com/office/drawing/2014/main" id="{0D401CA7-8CCF-CE66-E9F0-145AC5C9DBDF}"/>
              </a:ext>
            </a:extLst>
          </p:cNvPr>
          <p:cNvGrpSpPr/>
          <p:nvPr userDrawn="1"/>
        </p:nvGrpSpPr>
        <p:grpSpPr>
          <a:xfrm>
            <a:off x="849086" y="1097280"/>
            <a:ext cx="1132114" cy="1288869"/>
            <a:chOff x="849086" y="1097280"/>
            <a:chExt cx="1132114" cy="1288869"/>
          </a:xfrm>
        </p:grpSpPr>
        <p:sp>
          <p:nvSpPr>
            <p:cNvPr id="11" name="Retângulo 10">
              <a:extLst>
                <a:ext uri="{FF2B5EF4-FFF2-40B4-BE49-F238E27FC236}">
                  <a16:creationId xmlns:a16="http://schemas.microsoft.com/office/drawing/2014/main" id="{2F472DA4-D042-BDC0-3C0D-013AC586BC59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v</a:t>
              </a: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E05B3CB5-D7C4-43A9-FE5D-7BCAB24CB269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EE13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v</a:t>
              </a:r>
            </a:p>
          </p:txBody>
        </p:sp>
      </p:grpSp>
      <p:sp>
        <p:nvSpPr>
          <p:cNvPr id="13" name="Triângulo isósceles 12">
            <a:extLst>
              <a:ext uri="{FF2B5EF4-FFF2-40B4-BE49-F238E27FC236}">
                <a16:creationId xmlns:a16="http://schemas.microsoft.com/office/drawing/2014/main" id="{FAF018E4-0099-3C5D-E007-F04459ABAD6A}"/>
              </a:ext>
            </a:extLst>
          </p:cNvPr>
          <p:cNvSpPr/>
          <p:nvPr userDrawn="1"/>
        </p:nvSpPr>
        <p:spPr>
          <a:xfrm rot="5400000">
            <a:off x="4480146" y="2856001"/>
            <a:ext cx="1913707" cy="114599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643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DE23C-E7A2-5298-337B-427279D2F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B407C92-4296-5077-B390-768A437AA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3C5417A-3285-FA8B-5027-412771DFF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83BF653-192D-1317-2F56-E14D9EF96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D7AC7C-8135-9712-2F77-830C116FD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5C72C23-C8C8-D261-4CB0-9D18DB1EA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4555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16C3EC-7F17-8E94-93A2-7B74434BF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2ED7B48-C3D6-24E7-F90C-19AECA4591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C62E62B-8A6A-399E-445C-362FBF74B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FCC40AD-99BD-23B9-BC3D-B96435BDFC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BC30CB1-1A5D-1F40-E4A7-D12D5CBED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B3726DC-648F-069D-D494-19F96CAB9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95705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33E50D-92C3-A559-228C-9DD9E4729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899E70C-D1A0-84CA-7CE8-F02FB91243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17655A-3254-971A-1142-F49658A36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38FD3D-5755-D5B8-BE2E-80C1D83EE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03A14A-1891-0B5D-0D8A-321D54D00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11802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1B81DA-7C04-A12D-BEE2-82A7846C8C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394114E-947A-5A6C-3AB8-7709319EFF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BA240EE-459D-A624-D473-8E9F324DA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EF2BB7-C5A0-D974-A502-B35A2AB58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2A957A1-93A8-91E1-1D99-D47E58C03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5632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gradFill flip="none" rotWithShape="1">
            <a:gsLst>
              <a:gs pos="49000">
                <a:srgbClr val="FEE131"/>
              </a:gs>
              <a:gs pos="74000">
                <a:srgbClr val="FFC00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79E42CCA-7F98-0CAD-7D05-F1F0B2F70071}"/>
              </a:ext>
            </a:extLst>
          </p:cNvPr>
          <p:cNvGrpSpPr/>
          <p:nvPr userDrawn="1"/>
        </p:nvGrpSpPr>
        <p:grpSpPr>
          <a:xfrm>
            <a:off x="900546" y="708900"/>
            <a:ext cx="1029195" cy="968346"/>
            <a:chOff x="849086" y="1097280"/>
            <a:chExt cx="1132114" cy="1288869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68165048-D033-7CA0-52F3-34FDEB91F40C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1EAFA09-6484-548F-CB66-E99097A55E2C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8405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gradFill flip="none" rotWithShape="1">
            <a:gsLst>
              <a:gs pos="49000">
                <a:srgbClr val="FEE131"/>
              </a:gs>
              <a:gs pos="74000">
                <a:srgbClr val="FFC000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: Cantos Diagonais Recortados 1">
            <a:extLst>
              <a:ext uri="{FF2B5EF4-FFF2-40B4-BE49-F238E27FC236}">
                <a16:creationId xmlns:a16="http://schemas.microsoft.com/office/drawing/2014/main" id="{AE92B2A3-E8E1-9266-4462-B81FA846D5C3}"/>
              </a:ext>
            </a:extLst>
          </p:cNvPr>
          <p:cNvSpPr/>
          <p:nvPr userDrawn="1"/>
        </p:nvSpPr>
        <p:spPr>
          <a:xfrm flipH="1">
            <a:off x="6930886" y="2931000"/>
            <a:ext cx="4688209" cy="3485322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Retângulo: Cantos Diagonais Recortados 5">
            <a:extLst>
              <a:ext uri="{FF2B5EF4-FFF2-40B4-BE49-F238E27FC236}">
                <a16:creationId xmlns:a16="http://schemas.microsoft.com/office/drawing/2014/main" id="{C0D201B2-EBD1-16CD-D409-4D6A4E6515B7}"/>
              </a:ext>
            </a:extLst>
          </p:cNvPr>
          <p:cNvSpPr/>
          <p:nvPr userDrawn="1"/>
        </p:nvSpPr>
        <p:spPr>
          <a:xfrm flipH="1">
            <a:off x="477077" y="1678667"/>
            <a:ext cx="5724937" cy="2193238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Retângulo: Cantos Diagonais Recortados 6">
            <a:extLst>
              <a:ext uri="{FF2B5EF4-FFF2-40B4-BE49-F238E27FC236}">
                <a16:creationId xmlns:a16="http://schemas.microsoft.com/office/drawing/2014/main" id="{24E91A4C-65A5-D999-8782-75C37E031854}"/>
              </a:ext>
            </a:extLst>
          </p:cNvPr>
          <p:cNvSpPr/>
          <p:nvPr userDrawn="1"/>
        </p:nvSpPr>
        <p:spPr>
          <a:xfrm flipH="1">
            <a:off x="516832" y="4216459"/>
            <a:ext cx="5724937" cy="2284025"/>
          </a:xfrm>
          <a:prstGeom prst="snip2Diag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7102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bg>
      <p:bgPr>
        <a:solidFill>
          <a:srgbClr val="FEE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id="{79E42CCA-7F98-0CAD-7D05-F1F0B2F70071}"/>
              </a:ext>
            </a:extLst>
          </p:cNvPr>
          <p:cNvGrpSpPr/>
          <p:nvPr userDrawn="1"/>
        </p:nvGrpSpPr>
        <p:grpSpPr>
          <a:xfrm>
            <a:off x="900546" y="708900"/>
            <a:ext cx="1029195" cy="968346"/>
            <a:chOff x="849086" y="1097280"/>
            <a:chExt cx="1132114" cy="1288869"/>
          </a:xfrm>
        </p:grpSpPr>
        <p:sp>
          <p:nvSpPr>
            <p:cNvPr id="3" name="Retângulo 2">
              <a:extLst>
                <a:ext uri="{FF2B5EF4-FFF2-40B4-BE49-F238E27FC236}">
                  <a16:creationId xmlns:a16="http://schemas.microsoft.com/office/drawing/2014/main" id="{68165048-D033-7CA0-52F3-34FDEB91F40C}"/>
                </a:ext>
              </a:extLst>
            </p:cNvPr>
            <p:cNvSpPr/>
            <p:nvPr userDrawn="1"/>
          </p:nvSpPr>
          <p:spPr>
            <a:xfrm>
              <a:off x="1001486" y="1249680"/>
              <a:ext cx="979714" cy="1136469"/>
            </a:xfrm>
            <a:prstGeom prst="rect">
              <a:avLst/>
            </a:prstGeom>
            <a:noFill/>
            <a:ln w="57150">
              <a:solidFill>
                <a:schemeClr val="bg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A1EAFA09-6484-548F-CB66-E99097A55E2C}"/>
                </a:ext>
              </a:extLst>
            </p:cNvPr>
            <p:cNvSpPr/>
            <p:nvPr userDrawn="1"/>
          </p:nvSpPr>
          <p:spPr>
            <a:xfrm>
              <a:off x="849086" y="1097280"/>
              <a:ext cx="979714" cy="1136469"/>
            </a:xfrm>
            <a:prstGeom prst="rect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901131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bg>
      <p:bgPr>
        <a:solidFill>
          <a:srgbClr val="FEE1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D550F4E5-FB26-9B8C-75EE-D583E6B06046}"/>
              </a:ext>
            </a:extLst>
          </p:cNvPr>
          <p:cNvSpPr/>
          <p:nvPr userDrawn="1"/>
        </p:nvSpPr>
        <p:spPr>
          <a:xfrm>
            <a:off x="126274" y="84908"/>
            <a:ext cx="11939451" cy="6655526"/>
          </a:xfrm>
          <a:prstGeom prst="roundRect">
            <a:avLst>
              <a:gd name="adj" fmla="val 5797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169EF3D3-8E22-CD97-48EA-BD559C3DC765}"/>
              </a:ext>
            </a:extLst>
          </p:cNvPr>
          <p:cNvSpPr/>
          <p:nvPr userDrawn="1"/>
        </p:nvSpPr>
        <p:spPr>
          <a:xfrm>
            <a:off x="11418073" y="401052"/>
            <a:ext cx="286247" cy="306613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60289D59-25B9-0E28-811D-158A0A319AD3}"/>
              </a:ext>
            </a:extLst>
          </p:cNvPr>
          <p:cNvSpPr/>
          <p:nvPr userDrawn="1"/>
        </p:nvSpPr>
        <p:spPr>
          <a:xfrm>
            <a:off x="11212664" y="567855"/>
            <a:ext cx="286247" cy="279620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BA1DC954-1835-217E-BD31-634863CC1F90}"/>
              </a:ext>
            </a:extLst>
          </p:cNvPr>
          <p:cNvSpPr/>
          <p:nvPr userDrawn="1"/>
        </p:nvSpPr>
        <p:spPr>
          <a:xfrm>
            <a:off x="11418073" y="799850"/>
            <a:ext cx="291547" cy="2612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0EEF0C9C-7E17-7937-F74D-D47931AE1916}"/>
              </a:ext>
            </a:extLst>
          </p:cNvPr>
          <p:cNvSpPr/>
          <p:nvPr userDrawn="1"/>
        </p:nvSpPr>
        <p:spPr>
          <a:xfrm>
            <a:off x="6923314" y="84908"/>
            <a:ext cx="5142411" cy="6655526"/>
          </a:xfrm>
          <a:prstGeom prst="rect">
            <a:avLst/>
          </a:prstGeom>
          <a:solidFill>
            <a:srgbClr val="FEE13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Lágrima 6">
            <a:extLst>
              <a:ext uri="{FF2B5EF4-FFF2-40B4-BE49-F238E27FC236}">
                <a16:creationId xmlns:a16="http://schemas.microsoft.com/office/drawing/2014/main" id="{20D77293-DE07-92E8-C606-579BD0C3B554}"/>
              </a:ext>
            </a:extLst>
          </p:cNvPr>
          <p:cNvSpPr/>
          <p:nvPr userDrawn="1"/>
        </p:nvSpPr>
        <p:spPr>
          <a:xfrm flipH="1">
            <a:off x="5782490" y="1840065"/>
            <a:ext cx="4210595" cy="3737775"/>
          </a:xfrm>
          <a:prstGeom prst="teardrop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7721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7BB516-EEF0-F8E0-1F9E-74D2545F0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B9CAE69-83BD-464F-6500-D8AE30447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B942FFD-F48D-5FAB-FC20-CCAEC0BCA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1354C8-BB5D-E5C6-7025-E2B34587D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36D0C5D-17F9-B4A1-3DED-FDE44272C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C75043-DFB5-496B-AD09-525B0D040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0375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17397E-34F6-85C0-1C5B-E77F71EF77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5183E6-C413-0D4E-CBD4-5B49A3DC6B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7460CC-603E-CB63-CE3F-7A1A7C5B83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7153BC1-BB68-8B34-72C1-EE123502C5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4E05468-BE95-853D-9370-5CFD00279C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4CD9CCC-E40C-038B-71AA-AEDA7E18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C8A91345-EB4B-1B07-20B1-4419D5223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F12118B-0FE4-E17A-6E42-C5558791C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46648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D81FD9-4A59-7B41-7603-1C227F87D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E6EA0E5-37CA-7DB4-D967-B7ED31676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C249007-C115-6070-ABF9-81B6C68C0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2554E83-8F56-0D45-9735-5F4B6F9F1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03352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6D2D1E0-DB40-405D-369A-FA688D5E99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63C2C00-1FBE-B3A2-976A-FFF3BCB2C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8486172-BDB9-18CE-BC2F-80693C90B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3394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63C9EA0-6621-9F85-3223-B405244D0E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4D3C83-F470-CB9E-A67E-8B4357DDC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9293D8-FCFA-96A0-F53A-17DA7429D2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324872-DBAC-45A8-9E08-D754CDDFDB0B}" type="datetimeFigureOut">
              <a:rPr lang="pt-BR" smtClean="0"/>
              <a:t>22/09/2023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1D2BDA-B63A-E95E-449C-58F05E86D4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8279F14-7007-261D-74A2-586DC766D6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3D2E0-8DF3-4EC4-A92C-BCEEE83DB8A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991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60" r:id="rId4"/>
    <p:sldLayoutId id="2147483662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5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B57ADB0-6007-0CC4-DD31-1DE0A17BB766}"/>
              </a:ext>
            </a:extLst>
          </p:cNvPr>
          <p:cNvSpPr txBox="1"/>
          <p:nvPr/>
        </p:nvSpPr>
        <p:spPr>
          <a:xfrm>
            <a:off x="1364844" y="1629635"/>
            <a:ext cx="36708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latin typeface="Eras Light ITC" panose="020B0402030504020804" pitchFamily="34" charset="0"/>
                <a:cs typeface="Calibri" panose="020F0502020204030204" pitchFamily="34" charset="0"/>
              </a:rPr>
              <a:t>Audiência Pública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F0A8100-FF4F-BBCE-3F60-1FEB0640E76D}"/>
              </a:ext>
            </a:extLst>
          </p:cNvPr>
          <p:cNvSpPr txBox="1"/>
          <p:nvPr/>
        </p:nvSpPr>
        <p:spPr>
          <a:xfrm>
            <a:off x="390122" y="2988443"/>
            <a:ext cx="489749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Segundo quadrimestre</a:t>
            </a:r>
          </a:p>
          <a:p>
            <a:pPr algn="ctr"/>
            <a:r>
              <a:rPr lang="pt-BR" sz="32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2023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2609E9F-961B-DB8E-4B0E-98920D3B28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8097" y="5275663"/>
            <a:ext cx="822173" cy="86512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9D00750E-410D-829F-B15A-34C2FA615CC6}"/>
              </a:ext>
            </a:extLst>
          </p:cNvPr>
          <p:cNvSpPr txBox="1"/>
          <p:nvPr/>
        </p:nvSpPr>
        <p:spPr>
          <a:xfrm>
            <a:off x="1258957" y="619850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2149471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B1118996-7625-E079-2AE3-93B6984CD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23" r="5655"/>
          <a:stretch/>
        </p:blipFill>
        <p:spPr>
          <a:xfrm flipH="1">
            <a:off x="6023203" y="1921642"/>
            <a:ext cx="3817121" cy="3547540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278301"/>
            <a:ext cx="2401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FFC000"/>
                </a:solidFill>
                <a:latin typeface="Eras Demi ITC" panose="020B0805030504020804" pitchFamily="34" charset="0"/>
              </a:rPr>
              <a:t>1º Indicador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854770" y="716604"/>
            <a:ext cx="61953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000" dirty="0">
                <a:latin typeface="Eras Bold ITC" panose="020B0907030504020204" pitchFamily="34" charset="0"/>
              </a:rPr>
              <a:t>Escolas que realizaram ações do PSE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72050" y="1974650"/>
            <a:ext cx="525289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</a:t>
            </a:r>
            <a:r>
              <a:rPr lang="pt-BR" sz="2800" b="1" dirty="0">
                <a:solidFill>
                  <a:srgbClr val="477AAF"/>
                </a:solidFill>
              </a:rPr>
              <a:t>segundo quadrimestre de 2023</a:t>
            </a:r>
            <a:r>
              <a:rPr lang="pt-BR" sz="2800" dirty="0"/>
              <a:t>, das </a:t>
            </a:r>
            <a:r>
              <a:rPr lang="pt-BR" sz="2800" b="1" dirty="0">
                <a:solidFill>
                  <a:srgbClr val="477AAF"/>
                </a:solidFill>
              </a:rPr>
              <a:t>55 escolas </a:t>
            </a:r>
            <a:r>
              <a:rPr lang="pt-BR" sz="2800" dirty="0"/>
              <a:t>pactuadas, </a:t>
            </a:r>
            <a:r>
              <a:rPr lang="pt-BR" sz="2800" b="1" dirty="0">
                <a:solidFill>
                  <a:srgbClr val="477AAF"/>
                </a:solidFill>
              </a:rPr>
              <a:t>47 delas </a:t>
            </a:r>
            <a:r>
              <a:rPr lang="pt-BR" sz="2800" dirty="0"/>
              <a:t>realizaram ações do Programa Saúde na Escola (PSE), o que representa </a:t>
            </a:r>
            <a:r>
              <a:rPr lang="pt-BR" sz="2800" b="1" dirty="0">
                <a:solidFill>
                  <a:srgbClr val="477AAF"/>
                </a:solidFill>
              </a:rPr>
              <a:t>85,4% do total</a:t>
            </a:r>
            <a:r>
              <a:rPr lang="pt-BR" sz="2800" dirty="0"/>
              <a:t>. Isso </a:t>
            </a:r>
            <a:r>
              <a:rPr lang="pt-BR" sz="2800" b="1" dirty="0">
                <a:solidFill>
                  <a:srgbClr val="477AAF"/>
                </a:solidFill>
              </a:rPr>
              <a:t>superou a meta anual </a:t>
            </a:r>
            <a:r>
              <a:rPr lang="pt-BR" sz="2800" dirty="0"/>
              <a:t>estabelecida de 50%.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38164537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98DFEE4C-1FBD-73F2-C73E-817810845AD8}"/>
              </a:ext>
            </a:extLst>
          </p:cNvPr>
          <p:cNvSpPr txBox="1"/>
          <p:nvPr/>
        </p:nvSpPr>
        <p:spPr>
          <a:xfrm>
            <a:off x="2101755" y="1398182"/>
            <a:ext cx="87637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600" b="1" dirty="0">
                <a:cs typeface="Calibri Light" panose="020F0302020204030204" pitchFamily="34" charset="0"/>
              </a:rPr>
              <a:t>Percentual de escolas pactuadas que realizaram ações prioritárias</a:t>
            </a:r>
            <a:endParaRPr lang="pt-BR" sz="3600" b="1" dirty="0">
              <a:latin typeface="Eras Bold ITC" panose="020B090703050402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F0F207F-F099-FFCD-81A4-5FC173E48345}"/>
              </a:ext>
            </a:extLst>
          </p:cNvPr>
          <p:cNvSpPr txBox="1"/>
          <p:nvPr/>
        </p:nvSpPr>
        <p:spPr>
          <a:xfrm>
            <a:off x="1285460" y="821634"/>
            <a:ext cx="48105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2º Indicador do PSE 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4296654-D74D-9168-DA10-F72914424D93}"/>
              </a:ext>
            </a:extLst>
          </p:cNvPr>
          <p:cNvSpPr txBox="1"/>
          <p:nvPr/>
        </p:nvSpPr>
        <p:spPr>
          <a:xfrm>
            <a:off x="2226365" y="2822789"/>
            <a:ext cx="863916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Este indicador é calculado utilizando </a:t>
            </a:r>
            <a:r>
              <a:rPr lang="pt-BR" sz="2800" b="1" dirty="0">
                <a:solidFill>
                  <a:srgbClr val="477AAF"/>
                </a:solidFill>
              </a:rPr>
              <a:t>uma atividade obrigatória</a:t>
            </a:r>
            <a:r>
              <a:rPr lang="pt-BR" sz="2800" dirty="0"/>
              <a:t>, que é o tema </a:t>
            </a:r>
            <a:r>
              <a:rPr lang="pt-BR" sz="2800" b="1" dirty="0">
                <a:solidFill>
                  <a:srgbClr val="477AAF"/>
                </a:solidFill>
              </a:rPr>
              <a:t>Alimentação Saudável</a:t>
            </a:r>
            <a:r>
              <a:rPr lang="pt-BR" sz="2800" dirty="0"/>
              <a:t>, juntamente com </a:t>
            </a:r>
            <a:r>
              <a:rPr lang="pt-BR" sz="2800" b="1" dirty="0">
                <a:solidFill>
                  <a:srgbClr val="477AAF"/>
                </a:solidFill>
              </a:rPr>
              <a:t>uma dessas outras atividades</a:t>
            </a:r>
            <a:r>
              <a:rPr lang="pt-BR" sz="2800" dirty="0"/>
              <a:t>: </a:t>
            </a:r>
            <a:r>
              <a:rPr lang="pt-BR" sz="2800" b="1" dirty="0"/>
              <a:t>“Práticas Corporais e Atividade Física”, “Saúde mental”, “Prevenção da violência e promoção da cultura da paz”, “Cidadania e direitos humanos” ou “Saúde sexual e reprodutiva”</a:t>
            </a:r>
            <a:r>
              <a:rPr lang="pt-B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85964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76DF385F-A8BC-3F04-FEC3-980595EC66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4" r="5422"/>
          <a:stretch/>
        </p:blipFill>
        <p:spPr>
          <a:xfrm flipH="1">
            <a:off x="6023202" y="1921642"/>
            <a:ext cx="3817120" cy="3547540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278301"/>
            <a:ext cx="24016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rgbClr val="FFC000"/>
                </a:solidFill>
                <a:latin typeface="Eras Demi ITC" panose="020B0805030504020804" pitchFamily="34" charset="0"/>
              </a:rPr>
              <a:t>2º Indicador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854770" y="716604"/>
            <a:ext cx="599660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3000" dirty="0">
                <a:latin typeface="Eras Bold ITC" panose="020B0907030504020204" pitchFamily="34" charset="0"/>
              </a:rPr>
              <a:t>Escolas que executaram ações prioritárias do Programa Saúde na Escola (PSE).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631076" y="2358550"/>
            <a:ext cx="525289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</a:t>
            </a:r>
            <a:r>
              <a:rPr lang="pt-BR" sz="2800" b="1" dirty="0">
                <a:solidFill>
                  <a:srgbClr val="477AAF"/>
                </a:solidFill>
              </a:rPr>
              <a:t>segundo quadrimestre de 2023</a:t>
            </a:r>
            <a:r>
              <a:rPr lang="pt-BR" sz="2800" dirty="0"/>
              <a:t>, </a:t>
            </a:r>
            <a:r>
              <a:rPr lang="pt-BR" sz="2800" b="1" dirty="0">
                <a:solidFill>
                  <a:srgbClr val="477AAF"/>
                </a:solidFill>
              </a:rPr>
              <a:t>27 escolas </a:t>
            </a:r>
            <a:r>
              <a:rPr lang="pt-BR" sz="2800" dirty="0"/>
              <a:t>realizaram as ações prioritárias do Programa Saúde na Escola (PSE), de um total de </a:t>
            </a:r>
            <a:r>
              <a:rPr lang="pt-BR" sz="2800" b="1" dirty="0">
                <a:solidFill>
                  <a:srgbClr val="477AAF"/>
                </a:solidFill>
              </a:rPr>
              <a:t>55 escolas</a:t>
            </a:r>
            <a:r>
              <a:rPr lang="pt-BR" sz="2800" dirty="0"/>
              <a:t>. Isso representa </a:t>
            </a:r>
            <a:r>
              <a:rPr lang="pt-BR" sz="2800" b="1" dirty="0">
                <a:solidFill>
                  <a:srgbClr val="477AAF"/>
                </a:solidFill>
              </a:rPr>
              <a:t>49,09%</a:t>
            </a:r>
            <a:r>
              <a:rPr lang="pt-BR" sz="2800" dirty="0"/>
              <a:t>, ficando muito próximo de atingir a meta anual de 50%.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9AB0D6A-737E-A572-3B3E-4A99CD8804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7900" y="5467093"/>
            <a:ext cx="822173" cy="865123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0CD17C5-0B7A-A30C-D676-1D88F701CF65}"/>
              </a:ext>
            </a:extLst>
          </p:cNvPr>
          <p:cNvSpPr txBox="1"/>
          <p:nvPr/>
        </p:nvSpPr>
        <p:spPr>
          <a:xfrm>
            <a:off x="1908760" y="6389933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3579718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F44B3DC-A901-6376-E998-198C2D038FB8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Cadastros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230FF105-BA59-066D-4023-6D2258536D3C}"/>
              </a:ext>
            </a:extLst>
          </p:cNvPr>
          <p:cNvSpPr txBox="1"/>
          <p:nvPr/>
        </p:nvSpPr>
        <p:spPr>
          <a:xfrm>
            <a:off x="1693170" y="1398182"/>
            <a:ext cx="9322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População com critérios de ponderação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0146DE33-6EB8-89BF-A2F0-631A59E82E1A}"/>
              </a:ext>
            </a:extLst>
          </p:cNvPr>
          <p:cNvGrpSpPr/>
          <p:nvPr/>
        </p:nvGrpSpPr>
        <p:grpSpPr>
          <a:xfrm>
            <a:off x="1207352" y="3248455"/>
            <a:ext cx="9777296" cy="1537860"/>
            <a:chOff x="1125417" y="2889638"/>
            <a:chExt cx="9777296" cy="1537860"/>
          </a:xfrm>
        </p:grpSpPr>
        <p:grpSp>
          <p:nvGrpSpPr>
            <p:cNvPr id="41" name="Agrupar 40">
              <a:extLst>
                <a:ext uri="{FF2B5EF4-FFF2-40B4-BE49-F238E27FC236}">
                  <a16:creationId xmlns:a16="http://schemas.microsoft.com/office/drawing/2014/main" id="{B2976A32-DB71-5506-D049-945CDD6D84BC}"/>
                </a:ext>
              </a:extLst>
            </p:cNvPr>
            <p:cNvGrpSpPr/>
            <p:nvPr/>
          </p:nvGrpSpPr>
          <p:grpSpPr>
            <a:xfrm>
              <a:off x="1125417" y="2889638"/>
              <a:ext cx="2079415" cy="1537860"/>
              <a:chOff x="1012873" y="2734892"/>
              <a:chExt cx="2079415" cy="1537860"/>
            </a:xfrm>
          </p:grpSpPr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id="{3A95ABD6-3C2C-8F45-96D8-6E226392B4D0}"/>
                  </a:ext>
                </a:extLst>
              </p:cNvPr>
              <p:cNvSpPr txBox="1"/>
              <p:nvPr/>
            </p:nvSpPr>
            <p:spPr>
              <a:xfrm>
                <a:off x="1012873" y="2734892"/>
                <a:ext cx="20794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Maio/2023</a:t>
                </a:r>
              </a:p>
            </p:txBody>
          </p:sp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86A64A95-960C-CE9B-C281-9FE9E176E5AB}"/>
                  </a:ext>
                </a:extLst>
              </p:cNvPr>
              <p:cNvGrpSpPr/>
              <p:nvPr/>
            </p:nvGrpSpPr>
            <p:grpSpPr>
              <a:xfrm>
                <a:off x="1129237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18" name="Imagem 17">
                  <a:extLst>
                    <a:ext uri="{FF2B5EF4-FFF2-40B4-BE49-F238E27FC236}">
                      <a16:creationId xmlns:a16="http://schemas.microsoft.com/office/drawing/2014/main" id="{EE0DAF47-8C5E-C91B-6AD7-AECCABA808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20" name="Imagem 19">
                  <a:extLst>
                    <a:ext uri="{FF2B5EF4-FFF2-40B4-BE49-F238E27FC236}">
                      <a16:creationId xmlns:a16="http://schemas.microsoft.com/office/drawing/2014/main" id="{9A009FE8-58E0-7E7B-0B05-3BE0C47CCE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" name="Agrupar 38">
              <a:extLst>
                <a:ext uri="{FF2B5EF4-FFF2-40B4-BE49-F238E27FC236}">
                  <a16:creationId xmlns:a16="http://schemas.microsoft.com/office/drawing/2014/main" id="{D57B272F-2212-B5A2-A879-5AABBA85E311}"/>
                </a:ext>
              </a:extLst>
            </p:cNvPr>
            <p:cNvGrpSpPr/>
            <p:nvPr/>
          </p:nvGrpSpPr>
          <p:grpSpPr>
            <a:xfrm>
              <a:off x="3884904" y="2889638"/>
              <a:ext cx="1850186" cy="1537860"/>
              <a:chOff x="3693115" y="2734892"/>
              <a:chExt cx="1850186" cy="1537860"/>
            </a:xfrm>
          </p:grpSpPr>
          <p:sp>
            <p:nvSpPr>
              <p:cNvPr id="25" name="CaixaDeTexto 24">
                <a:extLst>
                  <a:ext uri="{FF2B5EF4-FFF2-40B4-BE49-F238E27FC236}">
                    <a16:creationId xmlns:a16="http://schemas.microsoft.com/office/drawing/2014/main" id="{52E9CEBB-8508-C04E-C5AE-84D8C838D9EB}"/>
                  </a:ext>
                </a:extLst>
              </p:cNvPr>
              <p:cNvSpPr txBox="1"/>
              <p:nvPr/>
            </p:nvSpPr>
            <p:spPr>
              <a:xfrm>
                <a:off x="3693115" y="2734892"/>
                <a:ext cx="185018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Jun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26" name="Agrupar 25">
                <a:extLst>
                  <a:ext uri="{FF2B5EF4-FFF2-40B4-BE49-F238E27FC236}">
                    <a16:creationId xmlns:a16="http://schemas.microsoft.com/office/drawing/2014/main" id="{BAD61E9E-03A1-C82A-2B27-2BEB152D6AA5}"/>
                  </a:ext>
                </a:extLst>
              </p:cNvPr>
              <p:cNvGrpSpPr/>
              <p:nvPr/>
            </p:nvGrpSpPr>
            <p:grpSpPr>
              <a:xfrm>
                <a:off x="3694865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27" name="Imagem 26">
                  <a:extLst>
                    <a:ext uri="{FF2B5EF4-FFF2-40B4-BE49-F238E27FC236}">
                      <a16:creationId xmlns:a16="http://schemas.microsoft.com/office/drawing/2014/main" id="{75F6F180-8817-6EFB-3E2A-1568D763A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28" name="Imagem 27">
                  <a:extLst>
                    <a:ext uri="{FF2B5EF4-FFF2-40B4-BE49-F238E27FC236}">
                      <a16:creationId xmlns:a16="http://schemas.microsoft.com/office/drawing/2014/main" id="{63EC07AE-069D-5226-46AF-1A84CC8EBD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2" name="Agrupar 41">
              <a:extLst>
                <a:ext uri="{FF2B5EF4-FFF2-40B4-BE49-F238E27FC236}">
                  <a16:creationId xmlns:a16="http://schemas.microsoft.com/office/drawing/2014/main" id="{3CB473E1-A418-895F-9879-763AD2EDF8C8}"/>
                </a:ext>
              </a:extLst>
            </p:cNvPr>
            <p:cNvGrpSpPr/>
            <p:nvPr/>
          </p:nvGrpSpPr>
          <p:grpSpPr>
            <a:xfrm>
              <a:off x="6415162" y="2889638"/>
              <a:ext cx="1846686" cy="1537860"/>
              <a:chOff x="6270986" y="2734892"/>
              <a:chExt cx="1846686" cy="1537860"/>
            </a:xfrm>
          </p:grpSpPr>
          <p:sp>
            <p:nvSpPr>
              <p:cNvPr id="30" name="CaixaDeTexto 29">
                <a:extLst>
                  <a:ext uri="{FF2B5EF4-FFF2-40B4-BE49-F238E27FC236}">
                    <a16:creationId xmlns:a16="http://schemas.microsoft.com/office/drawing/2014/main" id="{9AC300AF-8CF4-7595-E5AB-6C484777114C}"/>
                  </a:ext>
                </a:extLst>
              </p:cNvPr>
              <p:cNvSpPr txBox="1"/>
              <p:nvPr/>
            </p:nvSpPr>
            <p:spPr>
              <a:xfrm>
                <a:off x="6347783" y="2734892"/>
                <a:ext cx="16930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Jul/2023</a:t>
                </a:r>
              </a:p>
            </p:txBody>
          </p:sp>
          <p:grpSp>
            <p:nvGrpSpPr>
              <p:cNvPr id="31" name="Agrupar 30">
                <a:extLst>
                  <a:ext uri="{FF2B5EF4-FFF2-40B4-BE49-F238E27FC236}">
                    <a16:creationId xmlns:a16="http://schemas.microsoft.com/office/drawing/2014/main" id="{18C96E59-0131-6878-9C11-3404B444B378}"/>
                  </a:ext>
                </a:extLst>
              </p:cNvPr>
              <p:cNvGrpSpPr/>
              <p:nvPr/>
            </p:nvGrpSpPr>
            <p:grpSpPr>
              <a:xfrm>
                <a:off x="6270986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32" name="Imagem 31">
                  <a:extLst>
                    <a:ext uri="{FF2B5EF4-FFF2-40B4-BE49-F238E27FC236}">
                      <a16:creationId xmlns:a16="http://schemas.microsoft.com/office/drawing/2014/main" id="{839E3467-88D4-9E75-7DF9-B440831459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33" name="Imagem 32">
                  <a:extLst>
                    <a:ext uri="{FF2B5EF4-FFF2-40B4-BE49-F238E27FC236}">
                      <a16:creationId xmlns:a16="http://schemas.microsoft.com/office/drawing/2014/main" id="{627AE93F-6C97-8853-AEF4-13D0ECCAA5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43" name="Agrupar 42">
              <a:extLst>
                <a:ext uri="{FF2B5EF4-FFF2-40B4-BE49-F238E27FC236}">
                  <a16:creationId xmlns:a16="http://schemas.microsoft.com/office/drawing/2014/main" id="{F1E056EC-189F-1FCD-D9F0-1C1DC0F6679A}"/>
                </a:ext>
              </a:extLst>
            </p:cNvPr>
            <p:cNvGrpSpPr/>
            <p:nvPr/>
          </p:nvGrpSpPr>
          <p:grpSpPr>
            <a:xfrm>
              <a:off x="8941920" y="2889638"/>
              <a:ext cx="1960793" cy="1537860"/>
              <a:chOff x="8829376" y="2734892"/>
              <a:chExt cx="1960793" cy="1537860"/>
            </a:xfrm>
          </p:grpSpPr>
          <p:sp>
            <p:nvSpPr>
              <p:cNvPr id="35" name="CaixaDeTexto 34">
                <a:extLst>
                  <a:ext uri="{FF2B5EF4-FFF2-40B4-BE49-F238E27FC236}">
                    <a16:creationId xmlns:a16="http://schemas.microsoft.com/office/drawing/2014/main" id="{E5BA0E62-663F-7F01-137E-DAFACD09BF69}"/>
                  </a:ext>
                </a:extLst>
              </p:cNvPr>
              <p:cNvSpPr txBox="1"/>
              <p:nvPr/>
            </p:nvSpPr>
            <p:spPr>
              <a:xfrm>
                <a:off x="8829376" y="2734892"/>
                <a:ext cx="196079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Ago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36" name="Agrupar 35">
                <a:extLst>
                  <a:ext uri="{FF2B5EF4-FFF2-40B4-BE49-F238E27FC236}">
                    <a16:creationId xmlns:a16="http://schemas.microsoft.com/office/drawing/2014/main" id="{D674FBE5-ACA0-1F77-DE06-A32736DFB252}"/>
                  </a:ext>
                </a:extLst>
              </p:cNvPr>
              <p:cNvGrpSpPr/>
              <p:nvPr/>
            </p:nvGrpSpPr>
            <p:grpSpPr>
              <a:xfrm>
                <a:off x="8886429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37" name="Imagem 36">
                  <a:extLst>
                    <a:ext uri="{FF2B5EF4-FFF2-40B4-BE49-F238E27FC236}">
                      <a16:creationId xmlns:a16="http://schemas.microsoft.com/office/drawing/2014/main" id="{4B48A50F-E079-0626-0539-303F00F2BB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38" name="Imagem 37">
                  <a:extLst>
                    <a:ext uri="{FF2B5EF4-FFF2-40B4-BE49-F238E27FC236}">
                      <a16:creationId xmlns:a16="http://schemas.microsoft.com/office/drawing/2014/main" id="{A74033D7-0770-7B4E-73D0-6D9CDABBEA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sp>
          <p:nvSpPr>
            <p:cNvPr id="45" name="CaixaDeTexto 44">
              <a:extLst>
                <a:ext uri="{FF2B5EF4-FFF2-40B4-BE49-F238E27FC236}">
                  <a16:creationId xmlns:a16="http://schemas.microsoft.com/office/drawing/2014/main" id="{FAD07DAE-9523-11F8-41C2-6E73ED963701}"/>
                </a:ext>
              </a:extLst>
            </p:cNvPr>
            <p:cNvSpPr txBox="1"/>
            <p:nvPr/>
          </p:nvSpPr>
          <p:spPr>
            <a:xfrm flipH="1">
              <a:off x="1475884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31.280</a:t>
              </a:r>
            </a:p>
          </p:txBody>
        </p:sp>
        <p:sp>
          <p:nvSpPr>
            <p:cNvPr id="46" name="CaixaDeTexto 45">
              <a:extLst>
                <a:ext uri="{FF2B5EF4-FFF2-40B4-BE49-F238E27FC236}">
                  <a16:creationId xmlns:a16="http://schemas.microsoft.com/office/drawing/2014/main" id="{810939FD-6785-0015-9389-50D8EE8CC999}"/>
                </a:ext>
              </a:extLst>
            </p:cNvPr>
            <p:cNvSpPr txBox="1"/>
            <p:nvPr/>
          </p:nvSpPr>
          <p:spPr>
            <a:xfrm flipH="1">
              <a:off x="4120759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31.438</a:t>
              </a:r>
            </a:p>
          </p:txBody>
        </p:sp>
        <p:sp>
          <p:nvSpPr>
            <p:cNvPr id="47" name="CaixaDeTexto 46">
              <a:extLst>
                <a:ext uri="{FF2B5EF4-FFF2-40B4-BE49-F238E27FC236}">
                  <a16:creationId xmlns:a16="http://schemas.microsoft.com/office/drawing/2014/main" id="{0881C6DB-E6DC-6FD6-3BC1-11B9B844516F}"/>
                </a:ext>
              </a:extLst>
            </p:cNvPr>
            <p:cNvSpPr txBox="1"/>
            <p:nvPr/>
          </p:nvSpPr>
          <p:spPr>
            <a:xfrm flipH="1">
              <a:off x="6649267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31.372</a:t>
              </a:r>
            </a:p>
          </p:txBody>
        </p: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0F100435-58AE-1B5A-154E-FD6A0301934D}"/>
                </a:ext>
              </a:extLst>
            </p:cNvPr>
            <p:cNvSpPr txBox="1"/>
            <p:nvPr/>
          </p:nvSpPr>
          <p:spPr>
            <a:xfrm flipH="1">
              <a:off x="9233078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31.344</a:t>
              </a:r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2A606590-CDEE-5736-24F7-8051A5DF0089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3158201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ixaDeTexto 28">
            <a:extLst>
              <a:ext uri="{FF2B5EF4-FFF2-40B4-BE49-F238E27FC236}">
                <a16:creationId xmlns:a16="http://schemas.microsoft.com/office/drawing/2014/main" id="{E45BD607-1258-A778-72CB-9CEC23AD91CE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Cadastros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39B2878-4CEC-5612-A038-CD681C292FDB}"/>
              </a:ext>
            </a:extLst>
          </p:cNvPr>
          <p:cNvSpPr txBox="1"/>
          <p:nvPr/>
        </p:nvSpPr>
        <p:spPr>
          <a:xfrm>
            <a:off x="1693170" y="1398182"/>
            <a:ext cx="9322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População geral</a:t>
            </a:r>
          </a:p>
        </p:txBody>
      </p: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4CDE0441-0754-2DDB-A904-17C873B8C6CB}"/>
              </a:ext>
            </a:extLst>
          </p:cNvPr>
          <p:cNvGrpSpPr/>
          <p:nvPr/>
        </p:nvGrpSpPr>
        <p:grpSpPr>
          <a:xfrm>
            <a:off x="1207352" y="3248455"/>
            <a:ext cx="9777296" cy="1537860"/>
            <a:chOff x="1125417" y="2889638"/>
            <a:chExt cx="9777296" cy="1537860"/>
          </a:xfrm>
        </p:grpSpPr>
        <p:grpSp>
          <p:nvGrpSpPr>
            <p:cNvPr id="32" name="Agrupar 31">
              <a:extLst>
                <a:ext uri="{FF2B5EF4-FFF2-40B4-BE49-F238E27FC236}">
                  <a16:creationId xmlns:a16="http://schemas.microsoft.com/office/drawing/2014/main" id="{21D8A772-D15B-EAAB-2AFC-643EDD19E321}"/>
                </a:ext>
              </a:extLst>
            </p:cNvPr>
            <p:cNvGrpSpPr/>
            <p:nvPr/>
          </p:nvGrpSpPr>
          <p:grpSpPr>
            <a:xfrm>
              <a:off x="1125417" y="2889638"/>
              <a:ext cx="2079415" cy="1537860"/>
              <a:chOff x="1012873" y="2734892"/>
              <a:chExt cx="2079415" cy="1537860"/>
            </a:xfrm>
          </p:grpSpPr>
          <p:sp>
            <p:nvSpPr>
              <p:cNvPr id="52" name="CaixaDeTexto 51">
                <a:extLst>
                  <a:ext uri="{FF2B5EF4-FFF2-40B4-BE49-F238E27FC236}">
                    <a16:creationId xmlns:a16="http://schemas.microsoft.com/office/drawing/2014/main" id="{D675A72A-526D-E1E1-AC5F-D1C2E7483916}"/>
                  </a:ext>
                </a:extLst>
              </p:cNvPr>
              <p:cNvSpPr txBox="1"/>
              <p:nvPr/>
            </p:nvSpPr>
            <p:spPr>
              <a:xfrm>
                <a:off x="1012873" y="2734892"/>
                <a:ext cx="2079415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Maio/2023</a:t>
                </a:r>
              </a:p>
            </p:txBody>
          </p:sp>
          <p:grpSp>
            <p:nvGrpSpPr>
              <p:cNvPr id="53" name="Agrupar 52">
                <a:extLst>
                  <a:ext uri="{FF2B5EF4-FFF2-40B4-BE49-F238E27FC236}">
                    <a16:creationId xmlns:a16="http://schemas.microsoft.com/office/drawing/2014/main" id="{AC09A0F5-9CBD-89A6-234E-B7D4F6ABCA62}"/>
                  </a:ext>
                </a:extLst>
              </p:cNvPr>
              <p:cNvGrpSpPr/>
              <p:nvPr/>
            </p:nvGrpSpPr>
            <p:grpSpPr>
              <a:xfrm>
                <a:off x="1129237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54" name="Imagem 53">
                  <a:extLst>
                    <a:ext uri="{FF2B5EF4-FFF2-40B4-BE49-F238E27FC236}">
                      <a16:creationId xmlns:a16="http://schemas.microsoft.com/office/drawing/2014/main" id="{DC3278AF-061B-29AB-1770-02EF79325E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55" name="Imagem 54">
                  <a:extLst>
                    <a:ext uri="{FF2B5EF4-FFF2-40B4-BE49-F238E27FC236}">
                      <a16:creationId xmlns:a16="http://schemas.microsoft.com/office/drawing/2014/main" id="{429A84B0-AC41-98A7-EED8-48EC53B182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3" name="Agrupar 32">
              <a:extLst>
                <a:ext uri="{FF2B5EF4-FFF2-40B4-BE49-F238E27FC236}">
                  <a16:creationId xmlns:a16="http://schemas.microsoft.com/office/drawing/2014/main" id="{4B39E7BE-19F0-B5E3-267D-418A0D0E83F1}"/>
                </a:ext>
              </a:extLst>
            </p:cNvPr>
            <p:cNvGrpSpPr/>
            <p:nvPr/>
          </p:nvGrpSpPr>
          <p:grpSpPr>
            <a:xfrm>
              <a:off x="3884904" y="2889638"/>
              <a:ext cx="1850186" cy="1537860"/>
              <a:chOff x="3693115" y="2734892"/>
              <a:chExt cx="1850186" cy="1537860"/>
            </a:xfrm>
          </p:grpSpPr>
          <p:sp>
            <p:nvSpPr>
              <p:cNvPr id="48" name="CaixaDeTexto 47">
                <a:extLst>
                  <a:ext uri="{FF2B5EF4-FFF2-40B4-BE49-F238E27FC236}">
                    <a16:creationId xmlns:a16="http://schemas.microsoft.com/office/drawing/2014/main" id="{F6B19D64-412E-E080-F5B4-5B73E88C7E1A}"/>
                  </a:ext>
                </a:extLst>
              </p:cNvPr>
              <p:cNvSpPr txBox="1"/>
              <p:nvPr/>
            </p:nvSpPr>
            <p:spPr>
              <a:xfrm>
                <a:off x="3693115" y="2734892"/>
                <a:ext cx="1850186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Jun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49" name="Agrupar 48">
                <a:extLst>
                  <a:ext uri="{FF2B5EF4-FFF2-40B4-BE49-F238E27FC236}">
                    <a16:creationId xmlns:a16="http://schemas.microsoft.com/office/drawing/2014/main" id="{888F28BF-59EE-49CE-6843-2DCB6968BC92}"/>
                  </a:ext>
                </a:extLst>
              </p:cNvPr>
              <p:cNvGrpSpPr/>
              <p:nvPr/>
            </p:nvGrpSpPr>
            <p:grpSpPr>
              <a:xfrm>
                <a:off x="3694865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50" name="Imagem 49">
                  <a:extLst>
                    <a:ext uri="{FF2B5EF4-FFF2-40B4-BE49-F238E27FC236}">
                      <a16:creationId xmlns:a16="http://schemas.microsoft.com/office/drawing/2014/main" id="{D575BDC6-6750-D4C2-B138-53990BF180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51" name="Imagem 50">
                  <a:extLst>
                    <a:ext uri="{FF2B5EF4-FFF2-40B4-BE49-F238E27FC236}">
                      <a16:creationId xmlns:a16="http://schemas.microsoft.com/office/drawing/2014/main" id="{40C550DE-ECCA-E067-5780-484E5D6166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4" name="Agrupar 33">
              <a:extLst>
                <a:ext uri="{FF2B5EF4-FFF2-40B4-BE49-F238E27FC236}">
                  <a16:creationId xmlns:a16="http://schemas.microsoft.com/office/drawing/2014/main" id="{B698B714-6F49-17AE-459E-7DA463C69FEA}"/>
                </a:ext>
              </a:extLst>
            </p:cNvPr>
            <p:cNvGrpSpPr/>
            <p:nvPr/>
          </p:nvGrpSpPr>
          <p:grpSpPr>
            <a:xfrm>
              <a:off x="6415162" y="2889638"/>
              <a:ext cx="1846686" cy="1537860"/>
              <a:chOff x="6270986" y="2734892"/>
              <a:chExt cx="1846686" cy="1537860"/>
            </a:xfrm>
          </p:grpSpPr>
          <p:sp>
            <p:nvSpPr>
              <p:cNvPr id="44" name="CaixaDeTexto 43">
                <a:extLst>
                  <a:ext uri="{FF2B5EF4-FFF2-40B4-BE49-F238E27FC236}">
                    <a16:creationId xmlns:a16="http://schemas.microsoft.com/office/drawing/2014/main" id="{9D390719-F890-30D9-AAE7-9F61E67BEE51}"/>
                  </a:ext>
                </a:extLst>
              </p:cNvPr>
              <p:cNvSpPr txBox="1"/>
              <p:nvPr/>
            </p:nvSpPr>
            <p:spPr>
              <a:xfrm>
                <a:off x="6347783" y="2734892"/>
                <a:ext cx="1693092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>
                    <a:latin typeface="Eras Light ITC" panose="020B0402030504020804" pitchFamily="34" charset="0"/>
                  </a:rPr>
                  <a:t>Jul/2023</a:t>
                </a:r>
              </a:p>
            </p:txBody>
          </p:sp>
          <p:grpSp>
            <p:nvGrpSpPr>
              <p:cNvPr id="45" name="Agrupar 44">
                <a:extLst>
                  <a:ext uri="{FF2B5EF4-FFF2-40B4-BE49-F238E27FC236}">
                    <a16:creationId xmlns:a16="http://schemas.microsoft.com/office/drawing/2014/main" id="{84102D6F-A9C0-6115-70D8-503A5D3B9431}"/>
                  </a:ext>
                </a:extLst>
              </p:cNvPr>
              <p:cNvGrpSpPr/>
              <p:nvPr/>
            </p:nvGrpSpPr>
            <p:grpSpPr>
              <a:xfrm>
                <a:off x="6270986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46" name="Imagem 45">
                  <a:extLst>
                    <a:ext uri="{FF2B5EF4-FFF2-40B4-BE49-F238E27FC236}">
                      <a16:creationId xmlns:a16="http://schemas.microsoft.com/office/drawing/2014/main" id="{1D181D34-76F4-44FC-BE46-B4F7FA808E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47" name="Imagem 46">
                  <a:extLst>
                    <a:ext uri="{FF2B5EF4-FFF2-40B4-BE49-F238E27FC236}">
                      <a16:creationId xmlns:a16="http://schemas.microsoft.com/office/drawing/2014/main" id="{963CA765-4B6B-6AFA-92A0-05DD95B1ED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5" name="Agrupar 34">
              <a:extLst>
                <a:ext uri="{FF2B5EF4-FFF2-40B4-BE49-F238E27FC236}">
                  <a16:creationId xmlns:a16="http://schemas.microsoft.com/office/drawing/2014/main" id="{F16CAB08-8B2A-1BF3-720F-6274D74D410B}"/>
                </a:ext>
              </a:extLst>
            </p:cNvPr>
            <p:cNvGrpSpPr/>
            <p:nvPr/>
          </p:nvGrpSpPr>
          <p:grpSpPr>
            <a:xfrm>
              <a:off x="8941920" y="2889638"/>
              <a:ext cx="1960793" cy="1537860"/>
              <a:chOff x="8829376" y="2734892"/>
              <a:chExt cx="1960793" cy="1537860"/>
            </a:xfrm>
          </p:grpSpPr>
          <p:sp>
            <p:nvSpPr>
              <p:cNvPr id="40" name="CaixaDeTexto 39">
                <a:extLst>
                  <a:ext uri="{FF2B5EF4-FFF2-40B4-BE49-F238E27FC236}">
                    <a16:creationId xmlns:a16="http://schemas.microsoft.com/office/drawing/2014/main" id="{807AEA88-D7AC-65F8-8529-56EF8BCACBDA}"/>
                  </a:ext>
                </a:extLst>
              </p:cNvPr>
              <p:cNvSpPr txBox="1"/>
              <p:nvPr/>
            </p:nvSpPr>
            <p:spPr>
              <a:xfrm>
                <a:off x="8829376" y="2734892"/>
                <a:ext cx="1960793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3200" b="1" dirty="0" err="1">
                    <a:latin typeface="Eras Light ITC" panose="020B0402030504020804" pitchFamily="34" charset="0"/>
                  </a:rPr>
                  <a:t>Ago</a:t>
                </a:r>
                <a:r>
                  <a:rPr lang="pt-BR" sz="3200" b="1" dirty="0">
                    <a:latin typeface="Eras Light ITC" panose="020B0402030504020804" pitchFamily="34" charset="0"/>
                  </a:rPr>
                  <a:t>/2023</a:t>
                </a:r>
              </a:p>
            </p:txBody>
          </p:sp>
          <p:grpSp>
            <p:nvGrpSpPr>
              <p:cNvPr id="41" name="Agrupar 40">
                <a:extLst>
                  <a:ext uri="{FF2B5EF4-FFF2-40B4-BE49-F238E27FC236}">
                    <a16:creationId xmlns:a16="http://schemas.microsoft.com/office/drawing/2014/main" id="{3F979578-1D33-0C9C-9018-9B5EE543423E}"/>
                  </a:ext>
                </a:extLst>
              </p:cNvPr>
              <p:cNvGrpSpPr/>
              <p:nvPr/>
            </p:nvGrpSpPr>
            <p:grpSpPr>
              <a:xfrm>
                <a:off x="8886429" y="3467377"/>
                <a:ext cx="1846686" cy="805375"/>
                <a:chOff x="1397744" y="3208399"/>
                <a:chExt cx="1846686" cy="805375"/>
              </a:xfrm>
            </p:grpSpPr>
            <p:pic>
              <p:nvPicPr>
                <p:cNvPr id="42" name="Imagem 41">
                  <a:extLst>
                    <a:ext uri="{FF2B5EF4-FFF2-40B4-BE49-F238E27FC236}">
                      <a16:creationId xmlns:a16="http://schemas.microsoft.com/office/drawing/2014/main" id="{98058FB1-D1A2-AC82-D913-836E71D3B0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>
                  <a:off x="1397744" y="3208400"/>
                  <a:ext cx="234104" cy="805374"/>
                </a:xfrm>
                <a:prstGeom prst="rect">
                  <a:avLst/>
                </a:prstGeom>
              </p:spPr>
            </p:pic>
            <p:pic>
              <p:nvPicPr>
                <p:cNvPr id="43" name="Imagem 42">
                  <a:extLst>
                    <a:ext uri="{FF2B5EF4-FFF2-40B4-BE49-F238E27FC236}">
                      <a16:creationId xmlns:a16="http://schemas.microsoft.com/office/drawing/2014/main" id="{F546111C-4D6F-3C81-9BF2-9FDB5DF973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r="63390"/>
                <a:stretch/>
              </p:blipFill>
              <p:spPr>
                <a:xfrm rot="10800000">
                  <a:off x="3010326" y="3208399"/>
                  <a:ext cx="234104" cy="805374"/>
                </a:xfrm>
                <a:prstGeom prst="rect">
                  <a:avLst/>
                </a:prstGeom>
              </p:spPr>
            </p:pic>
          </p:grp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A0ACC42A-F79E-9459-AF29-B4BE3DC8CAA2}"/>
                </a:ext>
              </a:extLst>
            </p:cNvPr>
            <p:cNvSpPr txBox="1"/>
            <p:nvPr/>
          </p:nvSpPr>
          <p:spPr>
            <a:xfrm flipH="1">
              <a:off x="1475884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58.013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48A3B931-3301-D489-E372-82C2E27698F4}"/>
                </a:ext>
              </a:extLst>
            </p:cNvPr>
            <p:cNvSpPr txBox="1"/>
            <p:nvPr/>
          </p:nvSpPr>
          <p:spPr>
            <a:xfrm flipH="1">
              <a:off x="4120759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58.188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D6C323C9-F8AA-BE81-8F00-817C2E10AE80}"/>
                </a:ext>
              </a:extLst>
            </p:cNvPr>
            <p:cNvSpPr txBox="1"/>
            <p:nvPr/>
          </p:nvSpPr>
          <p:spPr>
            <a:xfrm flipH="1">
              <a:off x="6649267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58.046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AEE0755F-580E-53F9-9BD5-6847708879BE}"/>
                </a:ext>
              </a:extLst>
            </p:cNvPr>
            <p:cNvSpPr txBox="1"/>
            <p:nvPr/>
          </p:nvSpPr>
          <p:spPr>
            <a:xfrm flipH="1">
              <a:off x="9233078" y="3760621"/>
              <a:ext cx="137847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800" dirty="0">
                  <a:latin typeface="Franklin Gothic Demi" panose="020B0703020102020204" pitchFamily="34" charset="0"/>
                </a:rPr>
                <a:t>58.039</a:t>
              </a:r>
            </a:p>
          </p:txBody>
        </p:sp>
      </p:grpSp>
      <p:sp>
        <p:nvSpPr>
          <p:cNvPr id="3" name="CaixaDeTexto 2">
            <a:extLst>
              <a:ext uri="{FF2B5EF4-FFF2-40B4-BE49-F238E27FC236}">
                <a16:creationId xmlns:a16="http://schemas.microsoft.com/office/drawing/2014/main" id="{388F232C-7CD9-B2B7-5C42-E9474E410420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1998234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EDFB3C4B-78E8-FFB3-F49D-90F4846B24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67"/>
          <a:stretch/>
        </p:blipFill>
        <p:spPr>
          <a:xfrm rot="10800000" flipH="1">
            <a:off x="7117438" y="3182556"/>
            <a:ext cx="4501661" cy="3271252"/>
          </a:xfrm>
          <a:prstGeom prst="snip2Diag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7BB3FF7-9963-BDA3-F98B-8C6ADE4B2F18}"/>
              </a:ext>
            </a:extLst>
          </p:cNvPr>
          <p:cNvSpPr txBox="1"/>
          <p:nvPr/>
        </p:nvSpPr>
        <p:spPr>
          <a:xfrm>
            <a:off x="572901" y="1812405"/>
            <a:ext cx="5523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solidFill>
                  <a:srgbClr val="477AAF"/>
                </a:solidFill>
                <a:latin typeface="+mj-lt"/>
                <a:cs typeface="Calibri Light" panose="020F0302020204030204" pitchFamily="34" charset="0"/>
              </a:rPr>
              <a:t>Potencial cadastral 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é o número máximo de cadastros que um município pode fazer. Em Granja, esse número é de </a:t>
            </a:r>
            <a:r>
              <a:rPr lang="pt-BR" sz="2800" b="1" dirty="0">
                <a:solidFill>
                  <a:srgbClr val="477AAF"/>
                </a:solidFill>
                <a:latin typeface="+mj-lt"/>
                <a:cs typeface="Calibri Light" panose="020F0302020204030204" pitchFamily="34" charset="0"/>
              </a:rPr>
              <a:t>57.750 cadastros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F794B9A-B9B7-5CF4-C244-D26BB32427D4}"/>
              </a:ext>
            </a:extLst>
          </p:cNvPr>
          <p:cNvSpPr txBox="1"/>
          <p:nvPr/>
        </p:nvSpPr>
        <p:spPr>
          <a:xfrm>
            <a:off x="552355" y="4343246"/>
            <a:ext cx="55230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+mj-lt"/>
                <a:cs typeface="Calibri Light" panose="020F0302020204030204" pitchFamily="34" charset="0"/>
              </a:rPr>
              <a:t>No </a:t>
            </a:r>
            <a:r>
              <a:rPr lang="pt-BR" sz="2800" b="1" dirty="0">
                <a:solidFill>
                  <a:srgbClr val="477AAF"/>
                </a:solidFill>
                <a:latin typeface="+mj-lt"/>
                <a:cs typeface="Calibri Light" panose="020F0302020204030204" pitchFamily="34" charset="0"/>
              </a:rPr>
              <a:t>2º quadrimestre de 2023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, Granja registrou </a:t>
            </a:r>
            <a:r>
              <a:rPr lang="pt-BR" sz="2800" b="1" dirty="0">
                <a:solidFill>
                  <a:srgbClr val="477AAF"/>
                </a:solidFill>
                <a:latin typeface="+mj-lt"/>
                <a:cs typeface="Calibri Light" panose="020F0302020204030204" pitchFamily="34" charset="0"/>
              </a:rPr>
              <a:t>58.039 pessoas cadastradas</a:t>
            </a:r>
            <a:r>
              <a:rPr lang="pt-BR" sz="2800" b="1" dirty="0">
                <a:latin typeface="+mj-lt"/>
                <a:cs typeface="Calibri Light" panose="020F0302020204030204" pitchFamily="34" charset="0"/>
              </a:rPr>
              <a:t>, superando assim o seu </a:t>
            </a:r>
            <a:r>
              <a:rPr lang="pt-BR" sz="2800" b="1" dirty="0">
                <a:solidFill>
                  <a:srgbClr val="477AAF"/>
                </a:solidFill>
                <a:latin typeface="+mj-lt"/>
                <a:cs typeface="Calibri Light" panose="020F0302020204030204" pitchFamily="34" charset="0"/>
              </a:rPr>
              <a:t>potencial cadastral. 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518B405A-B05E-7F8C-E004-FCF043C871F5}"/>
              </a:ext>
            </a:extLst>
          </p:cNvPr>
          <p:cNvGrpSpPr/>
          <p:nvPr/>
        </p:nvGrpSpPr>
        <p:grpSpPr>
          <a:xfrm>
            <a:off x="7117438" y="910194"/>
            <a:ext cx="3934875" cy="1352056"/>
            <a:chOff x="7117438" y="724666"/>
            <a:chExt cx="3934875" cy="1352056"/>
          </a:xfrm>
        </p:grpSpPr>
        <p:sp>
          <p:nvSpPr>
            <p:cNvPr id="3" name="CaixaDeTexto 2">
              <a:extLst>
                <a:ext uri="{FF2B5EF4-FFF2-40B4-BE49-F238E27FC236}">
                  <a16:creationId xmlns:a16="http://schemas.microsoft.com/office/drawing/2014/main" id="{2908B7E1-3F4F-B88D-9E7B-7B13CF12F59C}"/>
                </a:ext>
              </a:extLst>
            </p:cNvPr>
            <p:cNvSpPr txBox="1"/>
            <p:nvPr/>
          </p:nvSpPr>
          <p:spPr>
            <a:xfrm>
              <a:off x="7117438" y="724666"/>
              <a:ext cx="21942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3200" b="1" dirty="0">
                  <a:solidFill>
                    <a:schemeClr val="bg1"/>
                  </a:solidFill>
                  <a:latin typeface="Eras Light ITC" panose="020B0402030504020804" pitchFamily="34" charset="0"/>
                  <a:cs typeface="Calibri" panose="020F0502020204030204" pitchFamily="34" charset="0"/>
                </a:rPr>
                <a:t>Potencial</a:t>
              </a:r>
            </a:p>
          </p:txBody>
        </p: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id="{8447A3D5-6BE5-4BF4-F784-D380C02092DA}"/>
                </a:ext>
              </a:extLst>
            </p:cNvPr>
            <p:cNvSpPr txBox="1"/>
            <p:nvPr/>
          </p:nvSpPr>
          <p:spPr>
            <a:xfrm>
              <a:off x="7667403" y="1245725"/>
              <a:ext cx="338491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800" b="1" dirty="0">
                  <a:solidFill>
                    <a:srgbClr val="477AAF"/>
                  </a:solidFill>
                  <a:latin typeface="Eras Bold ITC" panose="020B0907030504020204" pitchFamily="34" charset="0"/>
                  <a:cs typeface="Calibri" panose="020F0502020204030204" pitchFamily="34" charset="0"/>
                </a:rPr>
                <a:t>Cadastral</a:t>
              </a:r>
            </a:p>
          </p:txBody>
        </p:sp>
      </p:grpSp>
      <p:pic>
        <p:nvPicPr>
          <p:cNvPr id="8" name="Imagem 7">
            <a:extLst>
              <a:ext uri="{FF2B5EF4-FFF2-40B4-BE49-F238E27FC236}">
                <a16:creationId xmlns:a16="http://schemas.microsoft.com/office/drawing/2014/main" id="{D09007C0-03B9-A166-E700-03A6106F21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383" b="90780" l="8209" r="88806">
                        <a14:foregroundMark x1="83582" y1="26241" x2="84328" y2="50355"/>
                        <a14:foregroundMark x1="29104" y1="8511" x2="68657" y2="9220"/>
                        <a14:foregroundMark x1="68657" y1="9220" x2="72388" y2="14894"/>
                        <a14:foregroundMark x1="47761" y1="7092" x2="68657" y2="7801"/>
                        <a14:foregroundMark x1="14179" y1="65957" x2="26866" y2="80142"/>
                        <a14:foregroundMark x1="26866" y1="80142" x2="44030" y2="90780"/>
                        <a14:foregroundMark x1="46269" y1="90780" x2="55224" y2="90071"/>
                        <a14:foregroundMark x1="56716" y1="89362" x2="79851" y2="737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1924" y="253086"/>
            <a:ext cx="822173" cy="865123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19F9833A-9D1C-21DF-31D1-B2E2175597D2}"/>
              </a:ext>
            </a:extLst>
          </p:cNvPr>
          <p:cNvSpPr txBox="1"/>
          <p:nvPr/>
        </p:nvSpPr>
        <p:spPr>
          <a:xfrm>
            <a:off x="1722784" y="1175926"/>
            <a:ext cx="3060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latin typeface="Eras Light ITC" panose="020B0402030504020804" pitchFamily="34" charset="0"/>
              </a:rPr>
              <a:t>Secretaria Municipal de Saúde</a:t>
            </a:r>
          </a:p>
        </p:txBody>
      </p:sp>
    </p:spTree>
    <p:extLst>
      <p:ext uri="{BB962C8B-B14F-4D97-AF65-F5344CB8AC3E}">
        <p14:creationId xmlns:p14="http://schemas.microsoft.com/office/powerpoint/2010/main" val="2209049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4DF57F16-1452-2C56-63FF-3421D78AD930}"/>
              </a:ext>
            </a:extLst>
          </p:cNvPr>
          <p:cNvSpPr txBox="1"/>
          <p:nvPr/>
        </p:nvSpPr>
        <p:spPr>
          <a:xfrm>
            <a:off x="2812206" y="1398182"/>
            <a:ext cx="18357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b="1" dirty="0">
                <a:latin typeface="Eras Bold ITC" panose="020B0907030504020204" pitchFamily="34" charset="0"/>
                <a:cs typeface="Calibri Light" panose="020F0302020204030204" pitchFamily="34" charset="0"/>
              </a:rPr>
              <a:t>eMulti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6A4F4D8B-F616-A125-936A-7B509FAB423C}"/>
              </a:ext>
            </a:extLst>
          </p:cNvPr>
          <p:cNvSpPr txBox="1"/>
          <p:nvPr/>
        </p:nvSpPr>
        <p:spPr>
          <a:xfrm>
            <a:off x="1285461" y="821634"/>
            <a:ext cx="41479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b="1" dirty="0">
                <a:latin typeface="Eras Light ITC" panose="020B0402030504020804" pitchFamily="34" charset="0"/>
                <a:cs typeface="Calibri" panose="020F0502020204030204" pitchFamily="34" charset="0"/>
              </a:rPr>
              <a:t>Indicadores </a:t>
            </a:r>
          </a:p>
        </p:txBody>
      </p:sp>
      <p:sp>
        <p:nvSpPr>
          <p:cNvPr id="4" name="Espaço Reservado para Texto 1">
            <a:extLst>
              <a:ext uri="{FF2B5EF4-FFF2-40B4-BE49-F238E27FC236}">
                <a16:creationId xmlns:a16="http://schemas.microsoft.com/office/drawing/2014/main" id="{3F3702C0-EEA0-45B3-C36F-090D5164F376}"/>
              </a:ext>
            </a:extLst>
          </p:cNvPr>
          <p:cNvSpPr txBox="1">
            <a:spLocks/>
          </p:cNvSpPr>
          <p:nvPr/>
        </p:nvSpPr>
        <p:spPr>
          <a:xfrm>
            <a:off x="2111980" y="2745690"/>
            <a:ext cx="8251219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Percentual de 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atendimentos compartilhados</a:t>
            </a:r>
          </a:p>
        </p:txBody>
      </p:sp>
      <p:sp>
        <p:nvSpPr>
          <p:cNvPr id="5" name="Espaço Reservado para Texto 1">
            <a:extLst>
              <a:ext uri="{FF2B5EF4-FFF2-40B4-BE49-F238E27FC236}">
                <a16:creationId xmlns:a16="http://schemas.microsoft.com/office/drawing/2014/main" id="{07781A1B-2E2F-EF08-189C-0CDDAEEB7B3B}"/>
              </a:ext>
            </a:extLst>
          </p:cNvPr>
          <p:cNvSpPr txBox="1">
            <a:spLocks/>
          </p:cNvSpPr>
          <p:nvPr/>
        </p:nvSpPr>
        <p:spPr>
          <a:xfrm>
            <a:off x="2111980" y="3429231"/>
            <a:ext cx="6882062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Percentual de 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atendimento de grupos</a:t>
            </a:r>
          </a:p>
        </p:txBody>
      </p:sp>
      <p:sp>
        <p:nvSpPr>
          <p:cNvPr id="6" name="Espaço Reservado para Texto 1">
            <a:extLst>
              <a:ext uri="{FF2B5EF4-FFF2-40B4-BE49-F238E27FC236}">
                <a16:creationId xmlns:a16="http://schemas.microsoft.com/office/drawing/2014/main" id="{EEA58909-CB33-7E27-35EA-AA66C34C3642}"/>
              </a:ext>
            </a:extLst>
          </p:cNvPr>
          <p:cNvSpPr txBox="1">
            <a:spLocks/>
          </p:cNvSpPr>
          <p:nvPr/>
        </p:nvSpPr>
        <p:spPr>
          <a:xfrm>
            <a:off x="2111980" y="4112772"/>
            <a:ext cx="8728298" cy="591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b="0" kern="1200">
                <a:solidFill>
                  <a:schemeClr val="tx1"/>
                </a:solidFill>
                <a:latin typeface="Eras Bold ITC" panose="020B0907030504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sz="2800" b="1" dirty="0">
                <a:latin typeface="Eras Light ITC" panose="020B0402030504020804" pitchFamily="34" charset="0"/>
              </a:rPr>
              <a:t>Quantidade de atividades de </a:t>
            </a:r>
            <a:r>
              <a:rPr lang="pt-BR" sz="2800" b="1" dirty="0" err="1">
                <a:solidFill>
                  <a:schemeClr val="accent1"/>
                </a:solidFill>
                <a:latin typeface="Eras Light ITC" panose="020B0402030504020804" pitchFamily="34" charset="0"/>
              </a:rPr>
              <a:t>matriciamento</a:t>
            </a:r>
            <a:r>
              <a:rPr lang="pt-BR" sz="2800" b="1" dirty="0">
                <a:solidFill>
                  <a:schemeClr val="accent1"/>
                </a:solidFill>
                <a:latin typeface="Eras Light ITC" panose="020B0402030504020804" pitchFamily="34" charset="0"/>
              </a:rPr>
              <a:t> das equipes </a:t>
            </a:r>
          </a:p>
        </p:txBody>
      </p:sp>
      <p:pic>
        <p:nvPicPr>
          <p:cNvPr id="7" name="Gráfico 6" descr="Gráfico de pizza">
            <a:extLst>
              <a:ext uri="{FF2B5EF4-FFF2-40B4-BE49-F238E27FC236}">
                <a16:creationId xmlns:a16="http://schemas.microsoft.com/office/drawing/2014/main" id="{E67A0ABD-E9B4-F614-C4D8-25536E7F0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2625007"/>
            <a:ext cx="655983" cy="655983"/>
          </a:xfrm>
          <a:prstGeom prst="rect">
            <a:avLst/>
          </a:prstGeom>
        </p:spPr>
      </p:pic>
      <p:pic>
        <p:nvPicPr>
          <p:cNvPr id="8" name="Gráfico 7" descr="Gráfico de pizza">
            <a:extLst>
              <a:ext uri="{FF2B5EF4-FFF2-40B4-BE49-F238E27FC236}">
                <a16:creationId xmlns:a16="http://schemas.microsoft.com/office/drawing/2014/main" id="{8CB9A4C1-CEBF-3283-B6D1-69DCCF05B4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3307027"/>
            <a:ext cx="655983" cy="655983"/>
          </a:xfrm>
          <a:prstGeom prst="rect">
            <a:avLst/>
          </a:prstGeom>
        </p:spPr>
      </p:pic>
      <p:pic>
        <p:nvPicPr>
          <p:cNvPr id="9" name="Gráfico 8" descr="Gráfico de pizza">
            <a:extLst>
              <a:ext uri="{FF2B5EF4-FFF2-40B4-BE49-F238E27FC236}">
                <a16:creationId xmlns:a16="http://schemas.microsoft.com/office/drawing/2014/main" id="{00085CB4-4E17-0008-B041-F25D40468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9189" y="3989047"/>
            <a:ext cx="655983" cy="65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97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386FFDB-FC35-6598-817D-D1DCF9B7B9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21"/>
          <a:stretch/>
        </p:blipFill>
        <p:spPr>
          <a:xfrm flipH="1">
            <a:off x="5970194" y="1925608"/>
            <a:ext cx="3902676" cy="3627053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29514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Atendimentos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55419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Compartilhados da eMulti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Durante o segundo quadrimestre de 2023, os </a:t>
            </a:r>
            <a:r>
              <a:rPr lang="pt-BR" sz="2800" b="1" dirty="0">
                <a:solidFill>
                  <a:srgbClr val="477AAF"/>
                </a:solidFill>
              </a:rPr>
              <a:t>atendimentos compartilhados</a:t>
            </a:r>
            <a:r>
              <a:rPr lang="pt-BR" sz="2800" dirty="0"/>
              <a:t> constituíram </a:t>
            </a:r>
            <a:r>
              <a:rPr lang="pt-BR" sz="2800" b="1" dirty="0">
                <a:solidFill>
                  <a:srgbClr val="477AAF"/>
                </a:solidFill>
              </a:rPr>
              <a:t>69,6%</a:t>
            </a:r>
            <a:r>
              <a:rPr lang="pt-BR" sz="2800" dirty="0"/>
              <a:t> do total de atendimentos realizados pela eMulti.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3436863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99FFC57C-97EE-1809-7CD0-2CAFE73578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03234" y="1925608"/>
            <a:ext cx="3902677" cy="3627053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29514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Atendimentos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43444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De grupos da eMulti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segundo quadrimestre de 2023, os </a:t>
            </a:r>
            <a:r>
              <a:rPr lang="pt-BR" sz="2800" b="1" dirty="0">
                <a:solidFill>
                  <a:srgbClr val="477AAF"/>
                </a:solidFill>
              </a:rPr>
              <a:t>grupos das </a:t>
            </a:r>
            <a:r>
              <a:rPr lang="pt-BR" sz="2800" b="1" dirty="0" err="1">
                <a:solidFill>
                  <a:srgbClr val="477AAF"/>
                </a:solidFill>
              </a:rPr>
              <a:t>eMultis</a:t>
            </a:r>
            <a:r>
              <a:rPr lang="pt-BR" sz="2800" b="1" dirty="0"/>
              <a:t> </a:t>
            </a:r>
            <a:r>
              <a:rPr lang="pt-BR" sz="2800" dirty="0"/>
              <a:t>representaram </a:t>
            </a:r>
            <a:r>
              <a:rPr lang="pt-BR" sz="2800" b="1" dirty="0">
                <a:solidFill>
                  <a:srgbClr val="477AAF"/>
                </a:solidFill>
              </a:rPr>
              <a:t>21,2%</a:t>
            </a:r>
            <a:r>
              <a:rPr lang="pt-BR" sz="2800" dirty="0"/>
              <a:t> dos atendimentos em atividades coletivas.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21124140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>
            <a:extLst>
              <a:ext uri="{FF2B5EF4-FFF2-40B4-BE49-F238E27FC236}">
                <a16:creationId xmlns:a16="http://schemas.microsoft.com/office/drawing/2014/main" id="{4912867A-277D-7729-7B7C-9BC3EE0A4F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003230" y="1925608"/>
            <a:ext cx="3902677" cy="3600549"/>
          </a:xfrm>
          <a:prstGeom prst="teardrop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E77C713-03A8-614A-E8B5-32927A1600D2}"/>
              </a:ext>
            </a:extLst>
          </p:cNvPr>
          <p:cNvSpPr txBox="1"/>
          <p:nvPr/>
        </p:nvSpPr>
        <p:spPr>
          <a:xfrm>
            <a:off x="278299" y="636105"/>
            <a:ext cx="30091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rgbClr val="FFC000"/>
                </a:solidFill>
                <a:latin typeface="Eras Demi ITC" panose="020B0805030504020804" pitchFamily="34" charset="0"/>
              </a:rPr>
              <a:t>Matriciamento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A8A1A0F-3C68-7B16-AC63-3E2C04CA956D}"/>
              </a:ext>
            </a:extLst>
          </p:cNvPr>
          <p:cNvSpPr txBox="1"/>
          <p:nvPr/>
        </p:nvSpPr>
        <p:spPr>
          <a:xfrm>
            <a:off x="655986" y="1220880"/>
            <a:ext cx="59073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latin typeface="Eras Bold ITC" panose="020B0907030504020204" pitchFamily="34" charset="0"/>
              </a:rPr>
              <a:t>Das </a:t>
            </a:r>
            <a:r>
              <a:rPr lang="pt-BR" sz="3200" dirty="0" err="1">
                <a:latin typeface="Eras Bold ITC" panose="020B0907030504020204" pitchFamily="34" charset="0"/>
              </a:rPr>
              <a:t>eMultis</a:t>
            </a:r>
            <a:r>
              <a:rPr lang="pt-BR" sz="3200" dirty="0">
                <a:latin typeface="Eras Bold ITC" panose="020B0907030504020204" pitchFamily="34" charset="0"/>
              </a:rPr>
              <a:t> com as ESF/ESB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9FAA5A65-C44F-FBBF-9FF1-A17E380F5E54}"/>
              </a:ext>
            </a:extLst>
          </p:cNvPr>
          <p:cNvSpPr txBox="1"/>
          <p:nvPr/>
        </p:nvSpPr>
        <p:spPr>
          <a:xfrm>
            <a:off x="458797" y="2632236"/>
            <a:ext cx="525289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dirty="0"/>
              <a:t>No segundo quadrimestre de 2023, os </a:t>
            </a:r>
            <a:r>
              <a:rPr lang="pt-BR" sz="2800" dirty="0" err="1"/>
              <a:t>eMultis</a:t>
            </a:r>
            <a:r>
              <a:rPr lang="pt-BR" sz="2800" dirty="0"/>
              <a:t> conduziram </a:t>
            </a:r>
            <a:r>
              <a:rPr lang="pt-BR" sz="2800" b="1" dirty="0">
                <a:solidFill>
                  <a:srgbClr val="477AAF"/>
                </a:solidFill>
              </a:rPr>
              <a:t>77 </a:t>
            </a:r>
            <a:r>
              <a:rPr lang="pt-BR" sz="2800" b="1" dirty="0" err="1">
                <a:solidFill>
                  <a:srgbClr val="477AAF"/>
                </a:solidFill>
              </a:rPr>
              <a:t>matriciamentos</a:t>
            </a:r>
            <a:r>
              <a:rPr lang="pt-BR" sz="2800" dirty="0"/>
              <a:t>, colaborando com as Equipes de Saúde da Família e a Equipe de Saúde Bucal em seus processos de trabalho.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7128336-DEE1-2DFE-5B95-8BB9FCF76E07}"/>
              </a:ext>
            </a:extLst>
          </p:cNvPr>
          <p:cNvSpPr txBox="1"/>
          <p:nvPr/>
        </p:nvSpPr>
        <p:spPr>
          <a:xfrm>
            <a:off x="10071652" y="6069496"/>
            <a:ext cx="1387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Fonte: SISAB</a:t>
            </a:r>
          </a:p>
        </p:txBody>
      </p:sp>
    </p:spTree>
    <p:extLst>
      <p:ext uri="{BB962C8B-B14F-4D97-AF65-F5344CB8AC3E}">
        <p14:creationId xmlns:p14="http://schemas.microsoft.com/office/powerpoint/2010/main" val="1648306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9BFFC1F-0057-ACE9-E5E2-94EB995F73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17438" y="3142800"/>
            <a:ext cx="4548044" cy="3271253"/>
          </a:xfrm>
          <a:prstGeom prst="snip2Diag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F7BB3FF7-9963-BDA3-F98B-8C6ADE4B2F18}"/>
              </a:ext>
            </a:extLst>
          </p:cNvPr>
          <p:cNvSpPr txBox="1"/>
          <p:nvPr/>
        </p:nvSpPr>
        <p:spPr>
          <a:xfrm>
            <a:off x="572901" y="1812405"/>
            <a:ext cx="55230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+mj-lt"/>
                <a:cs typeface="Calibri Light" panose="020F0302020204030204" pitchFamily="34" charset="0"/>
              </a:rPr>
              <a:t>1º indicador - Percentual de escolas pactuadas que realizaram ações do PSE no Município. </a:t>
            </a:r>
            <a:r>
              <a:rPr lang="pt-BR" sz="2800" b="1" dirty="0">
                <a:solidFill>
                  <a:srgbClr val="477AAF"/>
                </a:solidFill>
                <a:cs typeface="Calibri Light" panose="020F0302020204030204" pitchFamily="34" charset="0"/>
              </a:rPr>
              <a:t>Meta: 50%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F794B9A-B9B7-5CF4-C244-D26BB32427D4}"/>
              </a:ext>
            </a:extLst>
          </p:cNvPr>
          <p:cNvSpPr txBox="1"/>
          <p:nvPr/>
        </p:nvSpPr>
        <p:spPr>
          <a:xfrm>
            <a:off x="526518" y="4416455"/>
            <a:ext cx="55230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1" dirty="0">
                <a:latin typeface="+mj-lt"/>
                <a:cs typeface="Calibri Light" panose="020F0302020204030204" pitchFamily="34" charset="0"/>
              </a:rPr>
              <a:t>2º indicador - Percentual de escolas pactuadas que realizaram ações prioritárias. </a:t>
            </a:r>
            <a:r>
              <a:rPr lang="pt-BR" sz="2800" b="1" dirty="0">
                <a:solidFill>
                  <a:srgbClr val="477AAF"/>
                </a:solidFill>
                <a:cs typeface="Calibri Light" panose="020F0302020204030204" pitchFamily="34" charset="0"/>
              </a:rPr>
              <a:t>Meta: 50%</a:t>
            </a:r>
            <a:endParaRPr lang="pt-BR" sz="2800" b="1" dirty="0">
              <a:latin typeface="+mj-lt"/>
              <a:cs typeface="Calibri Light" panose="020F030202020403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908B7E1-3F4F-B88D-9E7B-7B13CF12F59C}"/>
              </a:ext>
            </a:extLst>
          </p:cNvPr>
          <p:cNvSpPr txBox="1"/>
          <p:nvPr/>
        </p:nvSpPr>
        <p:spPr>
          <a:xfrm>
            <a:off x="7024672" y="1352924"/>
            <a:ext cx="2194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Eras Light ITC" panose="020B0402030504020804" pitchFamily="34" charset="0"/>
                <a:cs typeface="Calibri" panose="020F0502020204030204" pitchFamily="34" charset="0"/>
              </a:rPr>
              <a:t>Programa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447A3D5-6BE5-4BF4-F784-D380C02092DA}"/>
              </a:ext>
            </a:extLst>
          </p:cNvPr>
          <p:cNvSpPr txBox="1"/>
          <p:nvPr/>
        </p:nvSpPr>
        <p:spPr>
          <a:xfrm>
            <a:off x="7574637" y="1873983"/>
            <a:ext cx="4044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rgbClr val="477AAF"/>
                </a:solidFill>
                <a:latin typeface="Eras Bold ITC" panose="020B0907030504020204" pitchFamily="34" charset="0"/>
                <a:cs typeface="Calibri" panose="020F0502020204030204" pitchFamily="34" charset="0"/>
              </a:rPr>
              <a:t>Saúde na Escola</a:t>
            </a:r>
          </a:p>
        </p:txBody>
      </p:sp>
    </p:spTree>
    <p:extLst>
      <p:ext uri="{BB962C8B-B14F-4D97-AF65-F5344CB8AC3E}">
        <p14:creationId xmlns:p14="http://schemas.microsoft.com/office/powerpoint/2010/main" val="8333864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627</TotalTime>
  <Words>445</Words>
  <Application>Microsoft Office PowerPoint</Application>
  <PresentationFormat>Widescreen</PresentationFormat>
  <Paragraphs>64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Eras Bold ITC</vt:lpstr>
      <vt:lpstr>Eras Demi ITC</vt:lpstr>
      <vt:lpstr>Eras Light ITC</vt:lpstr>
      <vt:lpstr>Franklin Gothic Demi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7</cp:revision>
  <dcterms:created xsi:type="dcterms:W3CDTF">2023-09-20T12:05:04Z</dcterms:created>
  <dcterms:modified xsi:type="dcterms:W3CDTF">2023-09-22T13:22:16Z</dcterms:modified>
</cp:coreProperties>
</file>

<file path=docProps/thumbnail.jpeg>
</file>